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0" r:id="rId6"/>
    <p:sldId id="266" r:id="rId7"/>
    <p:sldId id="267" r:id="rId8"/>
    <p:sldId id="269" r:id="rId9"/>
    <p:sldId id="270" r:id="rId10"/>
    <p:sldId id="271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880E1-CE33-49F8-9B0A-AB0D11C75B21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39233-DD13-4612-9A4C-C94C982E5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88789" y="6470704"/>
            <a:ext cx="2154143" cy="274320"/>
          </a:xfrm>
        </p:spPr>
        <p:txBody>
          <a:bodyPr/>
          <a:lstStyle>
            <a:lvl1pPr algn="l">
              <a:defRPr/>
            </a:lvl1pPr>
          </a:lstStyle>
          <a:p>
            <a:fld id="{25CD65A3-AC27-4EFF-9820-C09D55C8B298}" type="datetime1">
              <a:rPr lang="zh-CN" altLang="en-US" smtClean="0"/>
              <a:t>2020/9/23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C14EAC-F8F3-4C78-8D4D-F2630B498F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2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39F9B-AD95-446D-8914-F16703A9566D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D53B7F-1CB5-4BD2-A383-6A29CAAA0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" y="621655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2021-BFA5-45BF-A9F2-CABAB58C6396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A6F23C4-C0CC-4F86-AA9E-EBA3201BF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58680" y="1360588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1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B371-81D2-47A7-9074-D252D73BE0F5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537AE8-C87B-4F4C-A591-AC5C968DB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A5A8-B2D5-41B2-979B-36107D5B8C89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35E60F-EE4E-4B37-8677-A2F6E8AFD3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9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2D5E-29CD-415C-A01C-815271B29D92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2CD493-96A7-4EFC-BEA8-58D2AE239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3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A418-09E4-4B1D-9EB6-C0708CC18BB5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71667A-181E-4996-84EB-184E8C7DF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016CF-6531-42EC-8ED7-0BE75E2696B9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FFDC75-D0E1-4CEF-B0E4-2B73DF9A9A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C45F-3371-46A4-82D5-D36ED832AFD1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89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6F828-0AE6-4F7B-A835-9AF542469156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2A636F-4D68-44F4-BB68-7107B33FE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3108-7ABC-4AA4-ABC6-5385AD7C336C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689D3A7-A3F6-4B5A-BA65-80335CD2B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D5A1F0-2B26-40B3-A36D-116A6F240CF1}" type="datetime1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34953D-21D1-42C2-96B8-DD73C7DA1B6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E5D1636-1A6A-4E42-AE40-19108D99C4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" y="6223374"/>
            <a:ext cx="3200400" cy="5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0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D024FDCB-5417-40B8-981A-92E454AB6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254" y="4875356"/>
            <a:ext cx="7772400" cy="1463040"/>
          </a:xfrm>
        </p:spPr>
        <p:txBody>
          <a:bodyPr/>
          <a:lstStyle/>
          <a:p>
            <a:r>
              <a:rPr lang="en-US" altLang="zh-CN" dirty="0"/>
              <a:t>Loading Balance Problem</a:t>
            </a:r>
            <a:endParaRPr lang="zh-CN" altLang="en-US" dirty="0"/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8B346ABC-578D-4358-A83D-5C54FAFCA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4327" y="5838906"/>
            <a:ext cx="4233389" cy="35183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Greedy loading balance strategy</a:t>
            </a:r>
            <a:endParaRPr lang="zh-CN" altLang="en-US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83A51EF-33CE-43E4-955E-36A856F3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42C568-5C62-44D1-A743-28F7F26978F5}"/>
              </a:ext>
            </a:extLst>
          </p:cNvPr>
          <p:cNvSpPr txBox="1"/>
          <p:nvPr/>
        </p:nvSpPr>
        <p:spPr>
          <a:xfrm>
            <a:off x="8677716" y="5368491"/>
            <a:ext cx="305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Zhiyuan Wang</a:t>
            </a:r>
          </a:p>
          <a:p>
            <a:r>
              <a:rPr lang="en-US" altLang="zh-CN" dirty="0"/>
              <a:t>12032878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40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second and third Example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C5BE8-87AE-432C-A8FE-54042DC0DD29}"/>
              </a:ext>
            </a:extLst>
          </p:cNvPr>
          <p:cNvSpPr txBox="1"/>
          <p:nvPr/>
        </p:nvSpPr>
        <p:spPr>
          <a:xfrm>
            <a:off x="1024127" y="2286000"/>
            <a:ext cx="3060985" cy="39319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These two question can be answered by one case.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Let’s suppose that there are m machines, and the minimum unit of time is 1.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What if we have m jobs with time m, and m jobs with time 1?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10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A342A-3642-42C7-A1AF-C7380AD117CD}"/>
              </a:ext>
            </a:extLst>
          </p:cNvPr>
          <p:cNvSpPr txBox="1"/>
          <p:nvPr/>
        </p:nvSpPr>
        <p:spPr>
          <a:xfrm>
            <a:off x="5419788" y="2536448"/>
            <a:ext cx="50076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the two examples above: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When the job queue is [m, 1, m, 1, m, 1, ……, m, 1, m, 1], the result of the greedy algorithm is optimal, T=T</a:t>
            </a:r>
            <a:r>
              <a:rPr lang="en-US" altLang="zh-CN" baseline="30000" dirty="0"/>
              <a:t>*</a:t>
            </a:r>
            <a:r>
              <a:rPr lang="en-US" altLang="zh-CN" dirty="0"/>
              <a:t>=m+1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When the job queue is [m, m, m, ……, m, 1, 1, ……, 1, 1,</a:t>
            </a:r>
            <a:r>
              <a:rPr lang="zh-CN" altLang="en-US" dirty="0"/>
              <a:t> </a:t>
            </a:r>
            <a:r>
              <a:rPr lang="en-US" altLang="zh-CN"/>
              <a:t>m], </a:t>
            </a:r>
            <a:r>
              <a:rPr lang="en-US" altLang="zh-CN" dirty="0"/>
              <a:t>it will get the worst solution of the greedy algorithm, T=2m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en-US" altLang="zh-CN" dirty="0"/>
              <a:t>So, for these jobs, the result can equal to T</a:t>
            </a:r>
            <a:r>
              <a:rPr lang="en-US" altLang="zh-CN" baseline="30000" dirty="0"/>
              <a:t>*</a:t>
            </a:r>
            <a:r>
              <a:rPr lang="en-US" altLang="zh-CN" dirty="0"/>
              <a:t>, and also can equal to 2T</a:t>
            </a:r>
            <a:r>
              <a:rPr lang="en-US" altLang="zh-CN" baseline="30000" dirty="0"/>
              <a:t>*</a:t>
            </a:r>
            <a:r>
              <a:rPr lang="en-US" altLang="zh-CN" dirty="0"/>
              <a:t>-2, which is depend on the order of the jobs.</a:t>
            </a:r>
          </a:p>
        </p:txBody>
      </p:sp>
    </p:spTree>
    <p:extLst>
      <p:ext uri="{BB962C8B-B14F-4D97-AF65-F5344CB8AC3E}">
        <p14:creationId xmlns:p14="http://schemas.microsoft.com/office/powerpoint/2010/main" val="377915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CBD7FEC-FA76-499A-80F0-827EEDE06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 !</a:t>
            </a:r>
            <a:endParaRPr lang="zh-CN" altLang="en-US" dirty="0"/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1AA61B1E-1E0A-46EA-883C-DD0873252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EEBFF06-8C5C-4093-82FB-0C912CE0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4953D-21D1-42C2-96B8-DD73C7DA1B6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64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913FE7-8B8F-41B9-9030-ADA1B61F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altLang="zh-CN" sz="3900" dirty="0">
                <a:solidFill>
                  <a:srgbClr val="FFFFFF"/>
                </a:solidFill>
              </a:rPr>
              <a:t>Loading Balance Problem</a:t>
            </a:r>
            <a:endParaRPr lang="zh-CN" altLang="en-US" sz="39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6F050-5B62-4DC0-8D42-489BF0C8E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983877" cy="3931920"/>
          </a:xfrm>
        </p:spPr>
        <p:txBody>
          <a:bodyPr>
            <a:normAutofit/>
          </a:bodyPr>
          <a:lstStyle/>
          <a:p>
            <a:pPr lvl="1" algn="just"/>
            <a:r>
              <a:rPr lang="en-US" altLang="zh-CN" sz="2800" kern="100" dirty="0">
                <a:solidFill>
                  <a:srgbClr val="FFFFFF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This problem’s target is assign jobs to computing machines to minimizes the total time consumption.</a:t>
            </a:r>
            <a:endParaRPr lang="zh-CN" altLang="zh-CN" sz="2800" kern="100" dirty="0">
              <a:solidFill>
                <a:srgbClr val="FFFFFF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46F38C9-6F9A-471A-9993-6D3CD506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34953D-21D1-42C2-96B8-DD73C7DA1B65}" type="slidenum">
              <a:rPr lang="zh-CN" altLang="en-US" smtClean="0"/>
              <a:pPr>
                <a:spcAft>
                  <a:spcPts val="600"/>
                </a:spcAft>
              </a:pPr>
              <a:t>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9A53EF-9629-4BED-B3C8-F4A81D241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755" y="1142018"/>
            <a:ext cx="6449201" cy="48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3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94ACBF1-00EC-42D0-919E-C9462FC8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Greedy loading balance strategy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521B2-9E27-40B6-8907-BDCF4AB5A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429615" cy="3931920"/>
          </a:xfrm>
        </p:spPr>
        <p:txBody>
          <a:bodyPr vert="horz" lIns="45720" tIns="45720" rIns="45720" bIns="45720" rtlCol="0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dirty="0"/>
              <a:t>This strategy will assign a job to the machine with the smallest load in an arbitrary order of jobs.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1DCA1136-F5B3-4396-9F5F-119DA9C7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3</a:t>
            </a:fld>
            <a:endParaRPr lang="en-US" altLang="zh-CN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4CE1EAC-32F5-4AE4-9542-01698569F2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9830" y="1689202"/>
            <a:ext cx="5885346" cy="4307152"/>
          </a:xfrm>
        </p:spPr>
      </p:pic>
    </p:spTree>
    <p:extLst>
      <p:ext uri="{BB962C8B-B14F-4D97-AF65-F5344CB8AC3E}">
        <p14:creationId xmlns:p14="http://schemas.microsoft.com/office/powerpoint/2010/main" val="86516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Effect of algorithm 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52E39-5FB7-4860-8980-A77300650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24879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FFFFFF"/>
                </a:solidFill>
              </a:rPr>
              <a:t>If the theoretical optimal makespan of the job queue is T</a:t>
            </a:r>
            <a:r>
              <a:rPr lang="en-US" altLang="zh-CN" baseline="30000" dirty="0">
                <a:solidFill>
                  <a:srgbClr val="FFFFFF"/>
                </a:solidFill>
              </a:rPr>
              <a:t>*</a:t>
            </a:r>
            <a:r>
              <a:rPr lang="en-US" altLang="zh-CN" dirty="0">
                <a:solidFill>
                  <a:srgbClr val="FFFFFF"/>
                </a:solidFill>
              </a:rPr>
              <a:t>, then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the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greedy algorithm’s makespan T will not worse than 2T</a:t>
            </a:r>
            <a:r>
              <a:rPr lang="en-US" altLang="zh-CN" baseline="30000" dirty="0">
                <a:solidFill>
                  <a:srgbClr val="FFFFFF"/>
                </a:solidFill>
              </a:rPr>
              <a:t>*</a:t>
            </a:r>
            <a:r>
              <a:rPr lang="en-US" altLang="zh-CN" dirty="0">
                <a:solidFill>
                  <a:srgbClr val="FFFFFF"/>
                </a:solidFill>
              </a:rPr>
              <a:t>.</a:t>
            </a:r>
            <a:endParaRPr lang="zh-CN" altLang="en-US" baseline="30000" dirty="0">
              <a:solidFill>
                <a:srgbClr val="FFFFFF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34953D-21D1-42C2-96B8-DD73C7DA1B65}" type="slidenum">
              <a:rPr lang="zh-CN" altLang="en-US" smtClean="0"/>
              <a:pPr>
                <a:spcAft>
                  <a:spcPts val="600"/>
                </a:spcAft>
              </a:pPr>
              <a:t>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AB33CE-9CCB-4073-9D6B-1A194ED72187}"/>
                  </a:ext>
                </a:extLst>
              </p:cNvPr>
              <p:cNvSpPr txBox="1"/>
              <p:nvPr/>
            </p:nvSpPr>
            <p:spPr>
              <a:xfrm>
                <a:off x="5319199" y="2799943"/>
                <a:ext cx="6985000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b="1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zh-CN" sz="2400" b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24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𝑻</m:t>
                      </m:r>
                      <m:r>
                        <a:rPr lang="zh-CN" altLang="zh-CN" sz="2400" b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2400" b="1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zh-CN" altLang="zh-CN" sz="24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4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32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AB33CE-9CCB-4073-9D6B-1A194ED72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199" y="2799943"/>
                <a:ext cx="6985000" cy="538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21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32BC8D6-2C24-4B98-9124-CDF52E805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9"/>
          <a:stretch/>
        </p:blipFill>
        <p:spPr>
          <a:xfrm>
            <a:off x="5827870" y="3563413"/>
            <a:ext cx="4927871" cy="32945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59B04F-6572-49B9-8887-BCA2B3071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5"/>
          <a:stretch/>
        </p:blipFill>
        <p:spPr>
          <a:xfrm>
            <a:off x="5827870" y="51960"/>
            <a:ext cx="4927871" cy="346435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52AFA8-8863-4BAA-808D-C716FDCF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first Example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C5BE8-87AE-432C-A8FE-54042DC0DD29}"/>
              </a:ext>
            </a:extLst>
          </p:cNvPr>
          <p:cNvSpPr txBox="1"/>
          <p:nvPr/>
        </p:nvSpPr>
        <p:spPr>
          <a:xfrm>
            <a:off x="1024128" y="2286000"/>
            <a:ext cx="2876068" cy="39319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You want a example that the </a:t>
            </a:r>
            <a:r>
              <a:rPr lang="en-US" altLang="zh-CN" sz="2000" dirty="0" err="1"/>
              <a:t>makespan</a:t>
            </a:r>
            <a:r>
              <a:rPr lang="en-US" altLang="zh-CN" sz="2000" dirty="0"/>
              <a:t> T equal to the T</a:t>
            </a:r>
            <a:r>
              <a:rPr lang="en-US" altLang="zh-CN" sz="2000" baseline="30000" dirty="0"/>
              <a:t>*</a:t>
            </a:r>
            <a:r>
              <a:rPr lang="en-US" altLang="zh-CN" sz="2000" dirty="0"/>
              <a:t>? It’s so easy!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What if the number of the jobs equal to the jobs of machine?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What if that each jobs need the time?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042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second and third Example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C5BE8-87AE-432C-A8FE-54042DC0DD29}"/>
              </a:ext>
            </a:extLst>
          </p:cNvPr>
          <p:cNvSpPr txBox="1"/>
          <p:nvPr/>
        </p:nvSpPr>
        <p:spPr>
          <a:xfrm>
            <a:off x="1024127" y="2286000"/>
            <a:ext cx="3060985" cy="39319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These two question can be answered by one case.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Let’s suppose that there are m machines, and the minimum unit of time is 1.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What if we have m jobs with time m, and m jobs with time 1?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6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A342A-3642-42C7-A1AF-C7380AD117CD}"/>
              </a:ext>
            </a:extLst>
          </p:cNvPr>
          <p:cNvSpPr txBox="1"/>
          <p:nvPr/>
        </p:nvSpPr>
        <p:spPr>
          <a:xfrm>
            <a:off x="5270555" y="3429000"/>
            <a:ext cx="50076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Let's consider two scenarios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Let the jobs queue be: [m, m, m, ……,</a:t>
            </a:r>
            <a:r>
              <a:rPr lang="zh-CN" altLang="en-US" dirty="0"/>
              <a:t> </a:t>
            </a:r>
            <a:r>
              <a:rPr lang="en-US" altLang="zh-CN" dirty="0"/>
              <a:t>m,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……, 1, 1]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Let the jobs queue be: [m, 1, m, 1, m, 1, ……, m, 1, m, 1]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B48DCC-A3C8-486E-BB04-1D57B44A4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55" y="1824911"/>
            <a:ext cx="6460338" cy="14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second and third Example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C5BE8-87AE-432C-A8FE-54042DC0DD29}"/>
              </a:ext>
            </a:extLst>
          </p:cNvPr>
          <p:cNvSpPr txBox="1"/>
          <p:nvPr/>
        </p:nvSpPr>
        <p:spPr>
          <a:xfrm>
            <a:off x="1024127" y="2286000"/>
            <a:ext cx="3060985" cy="39319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These two question can be answered by one case.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Let’s suppose that there are m machines, and the minimum unit of time is 1.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What if we have m jobs with time m, and m jobs with time 1?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7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DA342A-3642-42C7-A1AF-C7380AD117CD}"/>
              </a:ext>
            </a:extLst>
          </p:cNvPr>
          <p:cNvSpPr txBox="1"/>
          <p:nvPr/>
        </p:nvSpPr>
        <p:spPr>
          <a:xfrm>
            <a:off x="5419788" y="2536448"/>
            <a:ext cx="50076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Let's consider two scenarios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Let the jobs queue be: [m, m, m, ……,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……, 1, 1,</a:t>
            </a:r>
            <a:r>
              <a:rPr lang="zh-CN" altLang="en-US" dirty="0"/>
              <a:t> </a:t>
            </a:r>
            <a:r>
              <a:rPr lang="en-US" altLang="zh-CN" dirty="0"/>
              <a:t>m]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Let the jobs queue be: [m, 1, m, 1, m, 1, ……, m, 1, m,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4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second and third Example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C5BE8-87AE-432C-A8FE-54042DC0DD29}"/>
              </a:ext>
            </a:extLst>
          </p:cNvPr>
          <p:cNvSpPr txBox="1"/>
          <p:nvPr/>
        </p:nvSpPr>
        <p:spPr>
          <a:xfrm>
            <a:off x="1024127" y="2286000"/>
            <a:ext cx="3060985" cy="39319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These two question can be answered by one case.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Let’s suppose that there are m machines, and the minimum unit of time is 1.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What if we have m jobs with time m, and m jobs with time 1?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8</a:t>
            </a:fld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AD0A48-D2D9-42BB-828A-AA66E49E795B}"/>
              </a:ext>
            </a:extLst>
          </p:cNvPr>
          <p:cNvSpPr txBox="1"/>
          <p:nvPr/>
        </p:nvSpPr>
        <p:spPr>
          <a:xfrm>
            <a:off x="5201817" y="5516803"/>
            <a:ext cx="637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Let the jobs queue be: [m, m, ……,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1,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……, 1, 1, m]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ECF191-4343-488F-A872-54C6B5D76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80" b="5190"/>
          <a:stretch/>
        </p:blipFill>
        <p:spPr>
          <a:xfrm>
            <a:off x="5201817" y="1472497"/>
            <a:ext cx="6364224" cy="40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7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3C704-8707-434F-9A89-20DEFDD2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/>
              <a:t>The second and third Example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C5BE8-87AE-432C-A8FE-54042DC0DD29}"/>
              </a:ext>
            </a:extLst>
          </p:cNvPr>
          <p:cNvSpPr txBox="1"/>
          <p:nvPr/>
        </p:nvSpPr>
        <p:spPr>
          <a:xfrm>
            <a:off x="1024127" y="2286000"/>
            <a:ext cx="3060985" cy="3931920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These two question can be answered by one case.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Let’s suppose that there are m machines, and the minimum unit of time is 1.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zh-CN" sz="2000" dirty="0"/>
              <a:t>What if we have m jobs with time m, and m jobs with time 1?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zh-CN" sz="20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C594590-85A1-4BC3-B913-987B0370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F34953D-21D1-42C2-96B8-DD73C7DA1B65}" type="slidenum">
              <a:rPr lang="en-US" altLang="zh-CN" smtClean="0"/>
              <a:pPr defTabSz="914400">
                <a:spcAft>
                  <a:spcPts val="600"/>
                </a:spcAft>
              </a:pPr>
              <a:t>9</a:t>
            </a:fld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AD0A48-D2D9-42BB-828A-AA66E49E795B}"/>
              </a:ext>
            </a:extLst>
          </p:cNvPr>
          <p:cNvSpPr txBox="1"/>
          <p:nvPr/>
        </p:nvSpPr>
        <p:spPr>
          <a:xfrm>
            <a:off x="5201817" y="5516803"/>
            <a:ext cx="637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Let the jobs queue be: [m, 1, m, 1, m, 1, ……, m, 1, m, 1]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7565C4-80F2-4440-B404-2725D61B2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1" b="5199"/>
          <a:stretch/>
        </p:blipFill>
        <p:spPr>
          <a:xfrm>
            <a:off x="5201817" y="1202927"/>
            <a:ext cx="6790192" cy="42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57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679</Words>
  <Application>Microsoft Office PowerPoint</Application>
  <PresentationFormat>宽屏</PresentationFormat>
  <Paragraphs>75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Cambria Math</vt:lpstr>
      <vt:lpstr>Tw Cen MT</vt:lpstr>
      <vt:lpstr>Tw Cen MT Condensed</vt:lpstr>
      <vt:lpstr>Wingdings 3</vt:lpstr>
      <vt:lpstr>积分</vt:lpstr>
      <vt:lpstr>Loading Balance Problem</vt:lpstr>
      <vt:lpstr>Loading Balance Problem</vt:lpstr>
      <vt:lpstr>Greedy loading balance strategy</vt:lpstr>
      <vt:lpstr>Effect of algorithm </vt:lpstr>
      <vt:lpstr>The first Example</vt:lpstr>
      <vt:lpstr>The second and third Example</vt:lpstr>
      <vt:lpstr>The second and third Example</vt:lpstr>
      <vt:lpstr>The second and third Example</vt:lpstr>
      <vt:lpstr>The second and third Example</vt:lpstr>
      <vt:lpstr>The second and third Example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Nearest Neighbor Greedy</dc:title>
  <dc:creator>汪 至圆</dc:creator>
  <cp:lastModifiedBy>汪 至圆</cp:lastModifiedBy>
  <cp:revision>26</cp:revision>
  <dcterms:created xsi:type="dcterms:W3CDTF">2020-09-15T17:20:17Z</dcterms:created>
  <dcterms:modified xsi:type="dcterms:W3CDTF">2020-09-23T10:27:31Z</dcterms:modified>
</cp:coreProperties>
</file>